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2192000" cy="6858000"/>
  <p:notesSz cx="6858000" cy="9144000"/>
  <p:embeddedFontLst>
    <p:embeddedFont>
      <p:font typeface="Lexend" panose="020B0604020202020204" charset="0"/>
      <p:regular r:id="rId4"/>
      <p:bold r:id="rId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g8BIeqF7WprFOQgvA68jBaLWJvZ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E03FE4-E9E6-1CD3-36D5-AE3729633423}" v="14" dt="2024-11-06T14:51:50.3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notesMaster" Target="notesMasters/notesMaster1.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font" Target="fonts/font2.fntdata"/><Relationship Id="rId15" Type="http://schemas.microsoft.com/office/2016/11/relationships/changesInfo" Target="changesInfos/changesInfo1.xml"/><Relationship Id="rId10" Type="http://customschemas.google.com/relationships/presentationmetadata" Target="metadata"/><Relationship Id="rId19" Type="http://schemas.openxmlformats.org/officeDocument/2006/relationships/customXml" Target="../customXml/item3.xml"/><Relationship Id="rId4" Type="http://schemas.openxmlformats.org/officeDocument/2006/relationships/font" Target="fonts/font1.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ena Dobrianska" userId="S::olena.dobrianska@softhousegroup.com::a695a3a8-95f0-4dae-963f-715522d47d96" providerId="AD" clId="Web-{84E03FE4-E9E6-1CD3-36D5-AE3729633423}"/>
    <pc:docChg chg="modSld">
      <pc:chgData name="Olena Dobrianska" userId="S::olena.dobrianska@softhousegroup.com::a695a3a8-95f0-4dae-963f-715522d47d96" providerId="AD" clId="Web-{84E03FE4-E9E6-1CD3-36D5-AE3729633423}" dt="2024-11-06T14:51:50.363" v="17" actId="20577"/>
      <pc:docMkLst>
        <pc:docMk/>
      </pc:docMkLst>
      <pc:sldChg chg="modSp">
        <pc:chgData name="Olena Dobrianska" userId="S::olena.dobrianska@softhousegroup.com::a695a3a8-95f0-4dae-963f-715522d47d96" providerId="AD" clId="Web-{84E03FE4-E9E6-1CD3-36D5-AE3729633423}" dt="2024-11-06T14:51:50.363" v="17" actId="20577"/>
        <pc:sldMkLst>
          <pc:docMk/>
          <pc:sldMk cId="0" sldId="256"/>
        </pc:sldMkLst>
        <pc:spChg chg="mod">
          <ac:chgData name="Olena Dobrianska" userId="S::olena.dobrianska@softhousegroup.com::a695a3a8-95f0-4dae-963f-715522d47d96" providerId="AD" clId="Web-{84E03FE4-E9E6-1CD3-36D5-AE3729633423}" dt="2024-11-06T14:50:35.595" v="1" actId="20577"/>
          <ac:spMkLst>
            <pc:docMk/>
            <pc:sldMk cId="0" sldId="256"/>
            <ac:spMk id="93" creationId="{00000000-0000-0000-0000-000000000000}"/>
          </ac:spMkLst>
        </pc:spChg>
        <pc:spChg chg="mod">
          <ac:chgData name="Olena Dobrianska" userId="S::olena.dobrianska@softhousegroup.com::a695a3a8-95f0-4dae-963f-715522d47d96" providerId="AD" clId="Web-{84E03FE4-E9E6-1CD3-36D5-AE3729633423}" dt="2024-11-06T14:51:50.363" v="17" actId="20577"/>
          <ac:spMkLst>
            <pc:docMk/>
            <pc:sldMk cId="0" sldId="256"/>
            <ac:spMk id="9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8" name="Google Shape;88;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imple page - Mondial">
  <p:cSld name="Simple page - Mondial">
    <p:spTree>
      <p:nvGrpSpPr>
        <p:cNvPr id="1" name="Shape 11"/>
        <p:cNvGrpSpPr/>
        <p:nvPr/>
      </p:nvGrpSpPr>
      <p:grpSpPr>
        <a:xfrm>
          <a:off x="0" y="0"/>
          <a:ext cx="0" cy="0"/>
          <a:chOff x="0" y="0"/>
          <a:chExt cx="0" cy="0"/>
        </a:xfrm>
      </p:grpSpPr>
      <p:pic>
        <p:nvPicPr>
          <p:cNvPr id="12" name="Google Shape;12;p3" descr="A white ceiling with a black square&#10;&#10;Description automatically generated with medium confidence"/>
          <p:cNvPicPr preferRelativeResize="0"/>
          <p:nvPr/>
        </p:nvPicPr>
        <p:blipFill rotWithShape="1">
          <a:blip r:embed="rId2">
            <a:alphaModFix/>
          </a:blip>
          <a:srcRect/>
          <a:stretch/>
        </p:blipFill>
        <p:spPr>
          <a:xfrm>
            <a:off x="0" y="0"/>
            <a:ext cx="10555941" cy="978746"/>
          </a:xfrm>
          <a:prstGeom prst="rect">
            <a:avLst/>
          </a:prstGeom>
          <a:noFill/>
          <a:ln>
            <a:noFill/>
          </a:ln>
        </p:spPr>
      </p:pic>
      <p:sp>
        <p:nvSpPr>
          <p:cNvPr id="13" name="Google Shape;13;p3"/>
          <p:cNvSpPr txBox="1">
            <a:spLocks noGrp="1"/>
          </p:cNvSpPr>
          <p:nvPr>
            <p:ph type="sldNum" idx="12"/>
          </p:nvPr>
        </p:nvSpPr>
        <p:spPr>
          <a:xfrm>
            <a:off x="11435715" y="6470883"/>
            <a:ext cx="276860" cy="115416"/>
          </a:xfrm>
          <a:prstGeom prst="rect">
            <a:avLst/>
          </a:prstGeom>
          <a:noFill/>
          <a:ln>
            <a:noFill/>
          </a:ln>
        </p:spPr>
        <p:txBody>
          <a:bodyPr spcFirstLastPara="1" wrap="square" lIns="0" tIns="0" rIns="0" bIns="0" anchor="ctr" anchorCtr="0">
            <a:spAutoFit/>
          </a:bodyPr>
          <a:lstStyle>
            <a:lvl1pPr marL="0" marR="0" lvl="0"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1pPr>
            <a:lvl2pPr marL="0" marR="0" lvl="1"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2pPr>
            <a:lvl3pPr marL="0" marR="0" lvl="2"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3pPr>
            <a:lvl4pPr marL="0" marR="0" lvl="3"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4pPr>
            <a:lvl5pPr marL="0" marR="0" lvl="4"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5pPr>
            <a:lvl6pPr marL="0" marR="0" lvl="5"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6pPr>
            <a:lvl7pPr marL="0" marR="0" lvl="6"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7pPr>
            <a:lvl8pPr marL="0" marR="0" lvl="7"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8pPr>
            <a:lvl9pPr marL="0" marR="0" lvl="8" indent="0" algn="r">
              <a:lnSpc>
                <a:spcPct val="100000"/>
              </a:lnSpc>
              <a:spcBef>
                <a:spcPts val="0"/>
              </a:spcBef>
              <a:spcAft>
                <a:spcPts val="0"/>
              </a:spcAft>
              <a:buClr>
                <a:srgbClr val="000000"/>
              </a:buClr>
              <a:buSzPts val="750"/>
              <a:buFont typeface="Arial"/>
              <a:buNone/>
              <a:defRPr sz="750" b="0" i="0" u="none" strike="noStrike" cap="none">
                <a:solidFill>
                  <a:srgbClr val="757575"/>
                </a:solidFill>
                <a:latin typeface="Lexend"/>
                <a:ea typeface="Lexend"/>
                <a:cs typeface="Lexend"/>
                <a:sym typeface="Lexend"/>
              </a:defRPr>
            </a:lvl9pPr>
          </a:lstStyle>
          <a:p>
            <a:pPr marL="0" lvl="0" indent="0" algn="r" rtl="0">
              <a:spcBef>
                <a:spcPts val="0"/>
              </a:spcBef>
              <a:spcAft>
                <a:spcPts val="0"/>
              </a:spcAft>
              <a:buNone/>
            </a:pPr>
            <a:fld id="{00000000-1234-1234-1234-123412341234}" type="slidenum">
              <a:rPr lang="en-GB"/>
              <a:t>‹#›</a:t>
            </a:fld>
            <a:endParaRPr/>
          </a:p>
        </p:txBody>
      </p:sp>
      <p:pic>
        <p:nvPicPr>
          <p:cNvPr id="14" name="Google Shape;14;p3"/>
          <p:cNvPicPr preferRelativeResize="0"/>
          <p:nvPr/>
        </p:nvPicPr>
        <p:blipFill rotWithShape="1">
          <a:blip r:embed="rId3">
            <a:alphaModFix/>
          </a:blip>
          <a:srcRect/>
          <a:stretch/>
        </p:blipFill>
        <p:spPr>
          <a:xfrm>
            <a:off x="479425" y="6370820"/>
            <a:ext cx="860270" cy="299804"/>
          </a:xfrm>
          <a:prstGeom prst="rect">
            <a:avLst/>
          </a:prstGeom>
          <a:noFill/>
          <a:ln>
            <a:noFill/>
          </a:ln>
        </p:spPr>
      </p:pic>
      <p:pic>
        <p:nvPicPr>
          <p:cNvPr id="15" name="Google Shape;15;p3"/>
          <p:cNvPicPr preferRelativeResize="0"/>
          <p:nvPr/>
        </p:nvPicPr>
        <p:blipFill rotWithShape="1">
          <a:blip r:embed="rId4">
            <a:alphaModFix/>
          </a:blip>
          <a:srcRect/>
          <a:stretch/>
        </p:blipFill>
        <p:spPr>
          <a:xfrm>
            <a:off x="0" y="2541"/>
            <a:ext cx="10555940" cy="978746"/>
          </a:xfrm>
          <a:prstGeom prst="rect">
            <a:avLst/>
          </a:prstGeom>
          <a:noFill/>
          <a:ln>
            <a:noFill/>
          </a:ln>
        </p:spPr>
      </p:pic>
      <p:pic>
        <p:nvPicPr>
          <p:cNvPr id="16" name="Google Shape;16;p3"/>
          <p:cNvPicPr preferRelativeResize="0"/>
          <p:nvPr/>
        </p:nvPicPr>
        <p:blipFill rotWithShape="1">
          <a:blip r:embed="rId5">
            <a:alphaModFix/>
          </a:blip>
          <a:srcRect/>
          <a:stretch/>
        </p:blipFill>
        <p:spPr>
          <a:xfrm>
            <a:off x="0" y="-80009"/>
            <a:ext cx="9769055" cy="117652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7"/>
        <p:cNvGrpSpPr/>
        <p:nvPr/>
      </p:nvGrpSpPr>
      <p:grpSpPr>
        <a:xfrm>
          <a:off x="0" y="0"/>
          <a:ext cx="0" cy="0"/>
          <a:chOff x="0" y="0"/>
          <a:chExt cx="0" cy="0"/>
        </a:xfrm>
      </p:grpSpPr>
      <p:sp>
        <p:nvSpPr>
          <p:cNvPr id="68" name="Google Shape;68;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2"/>
          <p:cNvSpPr>
            <a:spLocks noGrp="1"/>
          </p:cNvSpPr>
          <p:nvPr>
            <p:ph type="pic" idx="2"/>
          </p:nvPr>
        </p:nvSpPr>
        <p:spPr>
          <a:xfrm>
            <a:off x="5183188" y="987425"/>
            <a:ext cx="6172200" cy="4873625"/>
          </a:xfrm>
          <a:prstGeom prst="rect">
            <a:avLst/>
          </a:prstGeom>
          <a:noFill/>
          <a:ln>
            <a:noFill/>
          </a:ln>
        </p:spPr>
      </p:sp>
      <p:sp>
        <p:nvSpPr>
          <p:cNvPr id="70" name="Google Shape;70;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2" name="Google Shape;3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1"/>
        <p:cNvGrpSpPr/>
        <p:nvPr/>
      </p:nvGrpSpPr>
      <p:grpSpPr>
        <a:xfrm>
          <a:off x="0" y="0"/>
          <a:ext cx="0" cy="0"/>
          <a:chOff x="0" y="0"/>
          <a:chExt cx="0" cy="0"/>
        </a:xfrm>
      </p:grpSpPr>
      <p:sp>
        <p:nvSpPr>
          <p:cNvPr id="52" name="Google Shape;52;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3" name="Google Shape;63;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4" name="Google Shape;6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p:nvPr/>
        </p:nvSpPr>
        <p:spPr>
          <a:xfrm>
            <a:off x="473567" y="1742718"/>
            <a:ext cx="11072813" cy="3754409"/>
          </a:xfrm>
          <a:prstGeom prst="rect">
            <a:avLst/>
          </a:prstGeom>
          <a:solidFill>
            <a:srgbClr val="F2F2F2"/>
          </a:solidFill>
          <a:ln w="9525" cap="flat" cmpd="sng">
            <a:solidFill>
              <a:srgbClr val="D8D8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1" name="Google Shape;91;p1"/>
          <p:cNvSpPr/>
          <p:nvPr/>
        </p:nvSpPr>
        <p:spPr>
          <a:xfrm>
            <a:off x="312150" y="5095375"/>
            <a:ext cx="11437200" cy="880200"/>
          </a:xfrm>
          <a:prstGeom prst="roundRect">
            <a:avLst>
              <a:gd name="adj" fmla="val 6416"/>
            </a:avLst>
          </a:prstGeom>
          <a:solidFill>
            <a:srgbClr val="D8D8D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100"/>
              <a:buFont typeface="Arial"/>
              <a:buNone/>
            </a:pPr>
            <a:endParaRPr sz="2100" b="1" i="0" u="none" strike="noStrike" cap="none">
              <a:solidFill>
                <a:schemeClr val="lt1"/>
              </a:solidFill>
              <a:latin typeface="Arial"/>
              <a:ea typeface="Arial"/>
              <a:cs typeface="Arial"/>
              <a:sym typeface="Arial"/>
            </a:endParaRPr>
          </a:p>
        </p:txBody>
      </p:sp>
      <p:sp>
        <p:nvSpPr>
          <p:cNvPr id="92" name="Google Shape;92;p1"/>
          <p:cNvSpPr/>
          <p:nvPr/>
        </p:nvSpPr>
        <p:spPr>
          <a:xfrm>
            <a:off x="472168" y="1274329"/>
            <a:ext cx="5534303" cy="437030"/>
          </a:xfrm>
          <a:prstGeom prst="rect">
            <a:avLst/>
          </a:prstGeom>
          <a:solidFill>
            <a:srgbClr val="D8003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600" b="1" i="0" u="none" strike="noStrike" cap="none">
                <a:solidFill>
                  <a:schemeClr val="lt1"/>
                </a:solidFill>
                <a:latin typeface="Arial"/>
                <a:ea typeface="Arial"/>
                <a:cs typeface="Arial"/>
                <a:sym typeface="Arial"/>
              </a:rPr>
              <a:t>CLIENT PROJECT</a:t>
            </a:r>
            <a:endParaRPr sz="1600" b="0" i="0" u="none" strike="noStrike" cap="none">
              <a:solidFill>
                <a:srgbClr val="000000"/>
              </a:solidFill>
              <a:latin typeface="Arial"/>
              <a:ea typeface="Arial"/>
              <a:cs typeface="Arial"/>
              <a:sym typeface="Arial"/>
            </a:endParaRPr>
          </a:p>
        </p:txBody>
      </p:sp>
      <p:sp>
        <p:nvSpPr>
          <p:cNvPr id="93" name="Google Shape;93;p1"/>
          <p:cNvSpPr/>
          <p:nvPr/>
        </p:nvSpPr>
        <p:spPr>
          <a:xfrm>
            <a:off x="468313" y="1796074"/>
            <a:ext cx="5371473" cy="2799110"/>
          </a:xfrm>
          <a:prstGeom prst="rect">
            <a:avLst/>
          </a:prstGeom>
          <a:noFill/>
          <a:ln>
            <a:noFill/>
          </a:ln>
        </p:spPr>
        <p:txBody>
          <a:bodyPr spcFirstLastPara="1" wrap="square" lIns="91425" tIns="45700" rIns="91425" bIns="45700" anchor="t" anchorCtr="0">
            <a:noAutofit/>
          </a:bodyPr>
          <a:lstStyle/>
          <a:p>
            <a:pPr algn="just"/>
            <a:r>
              <a:rPr lang="en-GB" sz="1300">
                <a:solidFill>
                  <a:schemeClr val="dk1"/>
                </a:solidFill>
                <a:latin typeface="Calibri"/>
                <a:ea typeface="Calibri"/>
                <a:sym typeface="Calibri"/>
              </a:rPr>
              <a:t>MyLand, a leader in sustainable agriculture, sought to enhance internal efficiencies and improve communication between its science and sales teams. Facing challenges that slowed decision-making and limited cross-departmental alignment, MyLand turned to AI as a solution to streamline workflows and better integrate scientific insights with client-facing strategies.</a:t>
            </a:r>
            <a:endParaRPr lang="ru-RU">
              <a:solidFill>
                <a:schemeClr val="dk1"/>
              </a:solidFill>
              <a:latin typeface="Calibri"/>
            </a:endParaRPr>
          </a:p>
          <a:p>
            <a:pPr algn="just"/>
            <a:r>
              <a:rPr lang="en-GB" sz="1300">
                <a:solidFill>
                  <a:schemeClr val="dk1"/>
                </a:solidFill>
                <a:latin typeface="Calibri"/>
                <a:ea typeface="Calibri"/>
                <a:sym typeface="Calibri"/>
              </a:rPr>
              <a:t>To kick off this journey, MyLand partnered with SoftHouseGroup for a one-day “Inspiration” AI workshop. The session aimed to introduce MyLand’s executives to AI’s potential applications, guiding them through identifying pain points and exploring AI-driven tools that could address their needs. The workshop concluded with a customized roadmap that outlined actionable steps for AI integration across MyLand’s operations, setting a foundation for long-term improvements in efficiency and client engagement.</a:t>
            </a:r>
            <a:endParaRPr lang="en-GB">
              <a:solidFill>
                <a:schemeClr val="dk1"/>
              </a:solidFill>
              <a:latin typeface="Calibri"/>
            </a:endParaRPr>
          </a:p>
          <a:p>
            <a:pPr marL="57150" lvl="0" indent="0" algn="just">
              <a:lnSpc>
                <a:spcPct val="114999"/>
              </a:lnSpc>
              <a:spcBef>
                <a:spcPts val="1200"/>
              </a:spcBef>
              <a:spcAft>
                <a:spcPts val="0"/>
              </a:spcAft>
              <a:buSzPts val="1100"/>
              <a:buFont typeface="Arial"/>
              <a:buNone/>
            </a:pPr>
            <a:endParaRPr lang="en-GB" sz="1300" dirty="0">
              <a:solidFill>
                <a:schemeClr val="dk1"/>
              </a:solidFill>
              <a:latin typeface="Calibri"/>
              <a:ea typeface="Calibri"/>
              <a:cs typeface="Calibri"/>
            </a:endParaRPr>
          </a:p>
          <a:p>
            <a:pPr marL="57150" marR="0" lvl="0" indent="0" algn="just" rtl="0">
              <a:lnSpc>
                <a:spcPct val="115000"/>
              </a:lnSpc>
              <a:spcBef>
                <a:spcPts val="1200"/>
              </a:spcBef>
              <a:spcAft>
                <a:spcPts val="0"/>
              </a:spcAft>
              <a:buClr>
                <a:srgbClr val="000000"/>
              </a:buClr>
              <a:buSzPts val="1200"/>
              <a:buFont typeface="Arial"/>
              <a:buNone/>
            </a:pPr>
            <a:endParaRPr sz="1300" dirty="0">
              <a:solidFill>
                <a:schemeClr val="dk1"/>
              </a:solidFill>
              <a:latin typeface="Calibri"/>
              <a:ea typeface="Calibri"/>
              <a:cs typeface="Calibri"/>
            </a:endParaRPr>
          </a:p>
        </p:txBody>
      </p:sp>
      <p:sp>
        <p:nvSpPr>
          <p:cNvPr id="94" name="Google Shape;94;p1"/>
          <p:cNvSpPr/>
          <p:nvPr/>
        </p:nvSpPr>
        <p:spPr>
          <a:xfrm>
            <a:off x="6044995" y="1274329"/>
            <a:ext cx="5498584" cy="437030"/>
          </a:xfrm>
          <a:prstGeom prst="rect">
            <a:avLst/>
          </a:prstGeom>
          <a:solidFill>
            <a:srgbClr val="D8003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600" b="1" i="0" u="none" strike="noStrike" cap="none">
                <a:solidFill>
                  <a:schemeClr val="lt1"/>
                </a:solidFill>
                <a:latin typeface="Arial"/>
                <a:ea typeface="Arial"/>
                <a:cs typeface="Arial"/>
                <a:sym typeface="Arial"/>
              </a:rPr>
              <a:t>KEY OUTCOMES FOR </a:t>
            </a:r>
            <a:r>
              <a:rPr lang="en-GB" sz="1600" b="1">
                <a:solidFill>
                  <a:schemeClr val="lt1"/>
                </a:solidFill>
              </a:rPr>
              <a:t>AGRICULTURAL</a:t>
            </a:r>
            <a:r>
              <a:rPr lang="en-GB" sz="1600" b="1" i="0" u="none" strike="noStrike" cap="none">
                <a:solidFill>
                  <a:schemeClr val="lt1"/>
                </a:solidFill>
                <a:latin typeface="Arial"/>
                <a:ea typeface="Arial"/>
                <a:cs typeface="Arial"/>
                <a:sym typeface="Arial"/>
              </a:rPr>
              <a:t> INDUSTRY</a:t>
            </a:r>
            <a:endParaRPr sz="1600" b="1" i="0" u="none" strike="noStrike" cap="none" baseline="30000">
              <a:solidFill>
                <a:schemeClr val="lt1"/>
              </a:solidFill>
              <a:latin typeface="Arial"/>
              <a:ea typeface="Arial"/>
              <a:cs typeface="Arial"/>
              <a:sym typeface="Arial"/>
            </a:endParaRPr>
          </a:p>
        </p:txBody>
      </p:sp>
      <p:sp>
        <p:nvSpPr>
          <p:cNvPr id="95" name="Google Shape;95;p1"/>
          <p:cNvSpPr/>
          <p:nvPr/>
        </p:nvSpPr>
        <p:spPr>
          <a:xfrm>
            <a:off x="6161250" y="1832650"/>
            <a:ext cx="5334000" cy="4308900"/>
          </a:xfrm>
          <a:prstGeom prst="rect">
            <a:avLst/>
          </a:prstGeom>
          <a:noFill/>
          <a:ln>
            <a:noFill/>
          </a:ln>
        </p:spPr>
        <p:txBody>
          <a:bodyPr spcFirstLastPara="1" wrap="square" lIns="91425" tIns="45700" rIns="91425" bIns="45700" anchor="t" anchorCtr="0">
            <a:noAutofit/>
          </a:bodyPr>
          <a:lstStyle/>
          <a:p>
            <a:pPr marL="171450" indent="-171450" algn="just">
              <a:buClr>
                <a:schemeClr val="dk1"/>
              </a:buClr>
              <a:buSzPts val="1300"/>
              <a:buFont typeface="Wingdings"/>
              <a:buChar char="ü"/>
            </a:pPr>
            <a:r>
              <a:rPr lang="en-GB" sz="1200" b="1">
                <a:solidFill>
                  <a:schemeClr val="dk1"/>
                </a:solidFill>
              </a:rPr>
              <a:t>Strategic Roadmap for AI Integration: </a:t>
            </a:r>
            <a:r>
              <a:rPr lang="en-GB" sz="1200">
                <a:solidFill>
                  <a:schemeClr val="dk1"/>
                </a:solidFill>
              </a:rPr>
              <a:t>MyLand left the workshop equipped with a structured, prioritized AI roadmap. This roadmap identified specific use cases, such as data automation for soil health monitoring and predictive analytics for client reporting, enabling MyLand to envision and plan phased AI integration.</a:t>
            </a:r>
            <a:endParaRPr lang="ru-RU">
              <a:solidFill>
                <a:schemeClr val="dk1"/>
              </a:solidFill>
            </a:endParaRPr>
          </a:p>
          <a:p>
            <a:pPr marL="171450" indent="-171450" algn="just">
              <a:buSzPts val="1300"/>
              <a:buFont typeface="Wingdings"/>
              <a:buChar char="ü"/>
            </a:pPr>
            <a:r>
              <a:rPr lang="en-GB" sz="1200" b="1">
                <a:solidFill>
                  <a:schemeClr val="dk1"/>
                </a:solidFill>
              </a:rPr>
              <a:t>Enhanced Internal Communication Goals: </a:t>
            </a:r>
            <a:r>
              <a:rPr lang="en-GB" sz="1200">
                <a:solidFill>
                  <a:schemeClr val="dk1"/>
                </a:solidFill>
              </a:rPr>
              <a:t>By exploring AI-powered collaboration tools, MyLand pinpointed ways to </a:t>
            </a:r>
            <a:r>
              <a:rPr lang="en-GB" sz="1200" dirty="0">
                <a:solidFill>
                  <a:schemeClr val="dk1"/>
                </a:solidFill>
              </a:rPr>
              <a:t>improve information sharing between teams, aiming to facilitate faster decision-making and better synchronization of scientific insights with sales efforts.</a:t>
            </a:r>
            <a:endParaRPr dirty="0">
              <a:solidFill>
                <a:schemeClr val="dk1"/>
              </a:solidFill>
            </a:endParaRPr>
          </a:p>
          <a:p>
            <a:pPr marL="171450" indent="-171450" algn="just">
              <a:buSzPts val="1300"/>
              <a:buFont typeface="Wingdings"/>
              <a:buChar char="ü"/>
            </a:pPr>
            <a:r>
              <a:rPr lang="en-GB" sz="1200" b="1">
                <a:solidFill>
                  <a:schemeClr val="dk1"/>
                </a:solidFill>
              </a:rPr>
              <a:t>Operational Efficiency Targets: </a:t>
            </a:r>
            <a:r>
              <a:rPr lang="en-GB" sz="1200">
                <a:solidFill>
                  <a:schemeClr val="dk1"/>
                </a:solidFill>
              </a:rPr>
              <a:t>MyLand set measurable objectives, including a 20% reduction in </a:t>
            </a:r>
            <a:r>
              <a:rPr lang="en-GB" sz="1200" dirty="0">
                <a:solidFill>
                  <a:schemeClr val="dk1"/>
                </a:solidFill>
              </a:rPr>
              <a:t>operational inefficiencies over time, to be achieved through future AI-driven automation and streamlined processes.</a:t>
            </a:r>
            <a:endParaRPr>
              <a:solidFill>
                <a:schemeClr val="dk1"/>
              </a:solidFill>
            </a:endParaRPr>
          </a:p>
          <a:p>
            <a:pPr marL="171450" indent="-171450" algn="just">
              <a:buSzPts val="1300"/>
              <a:buFont typeface="Wingdings"/>
              <a:buChar char="ü"/>
            </a:pPr>
            <a:r>
              <a:rPr lang="en-GB" sz="1200" b="1">
                <a:solidFill>
                  <a:schemeClr val="dk1"/>
                </a:solidFill>
              </a:rPr>
              <a:t>Alignment on AI’s Role in Future Strategy: </a:t>
            </a:r>
            <a:r>
              <a:rPr lang="en-GB" sz="1200">
                <a:solidFill>
                  <a:schemeClr val="dk1"/>
                </a:solidFill>
              </a:rPr>
              <a:t>The workshop helped MyLand establish internal alignment on AI's </a:t>
            </a:r>
            <a:r>
              <a:rPr lang="en-GB" sz="1200" dirty="0">
                <a:solidFill>
                  <a:schemeClr val="dk1"/>
                </a:solidFill>
              </a:rPr>
              <a:t>importance in supporting their sustainable agriculture mission, positioning them to explore innovative solutions in data-driven decision-making and customer engagement.</a:t>
            </a:r>
            <a:endParaRPr lang="en-GB" dirty="0">
              <a:solidFill>
                <a:schemeClr val="dk1"/>
              </a:solidFill>
            </a:endParaRPr>
          </a:p>
          <a:p>
            <a:pPr marL="457200" indent="-311150" algn="just">
              <a:lnSpc>
                <a:spcPct val="114999"/>
              </a:lnSpc>
              <a:buSzPts val="1300"/>
              <a:buFont typeface="Wingdings"/>
              <a:buChar char="ü"/>
            </a:pPr>
            <a:endParaRPr lang="en-GB" sz="1200" dirty="0">
              <a:solidFill>
                <a:schemeClr val="dk1"/>
              </a:solidFill>
            </a:endParaRPr>
          </a:p>
        </p:txBody>
      </p:sp>
      <p:sp>
        <p:nvSpPr>
          <p:cNvPr id="96" name="Google Shape;96;p1"/>
          <p:cNvSpPr txBox="1"/>
          <p:nvPr/>
        </p:nvSpPr>
        <p:spPr>
          <a:xfrm>
            <a:off x="552150" y="5189125"/>
            <a:ext cx="10957200" cy="6927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1100"/>
              <a:buFont typeface="Arial"/>
              <a:buNone/>
            </a:pPr>
            <a:r>
              <a:rPr lang="en-GB" sz="1300" i="1">
                <a:solidFill>
                  <a:schemeClr val="dk1"/>
                </a:solidFill>
                <a:latin typeface="Calibri"/>
                <a:ea typeface="Calibri"/>
                <a:cs typeface="Calibri"/>
                <a:sym typeface="Calibri"/>
              </a:rPr>
              <a:t>"Rob is a great presenter and kept the conversation interesting, relevant, and insightful. The working portion of the workshop was really what stood out for me though. This pushed us to decide, develop a plan, and get moving. It was awesome to use AI to plan for AI, which further drove the point that you can make relatively small steps yet have a big impact. Now that we have the ball rolling, I am excited to see the innovation continue." </a:t>
            </a:r>
            <a:endParaRPr sz="1300" b="0" i="1" u="none" strike="noStrike" cap="none">
              <a:solidFill>
                <a:schemeClr val="dk1"/>
              </a:solidFill>
              <a:latin typeface="Calibri"/>
              <a:ea typeface="Calibri"/>
              <a:cs typeface="Calibri"/>
              <a:sym typeface="Calibri"/>
            </a:endParaRPr>
          </a:p>
        </p:txBody>
      </p:sp>
      <p:sp>
        <p:nvSpPr>
          <p:cNvPr id="97" name="Google Shape;97;p1"/>
          <p:cNvSpPr/>
          <p:nvPr/>
        </p:nvSpPr>
        <p:spPr>
          <a:xfrm>
            <a:off x="388944" y="83362"/>
            <a:ext cx="8553900" cy="880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600"/>
              <a:buFont typeface="Arial"/>
              <a:buNone/>
            </a:pPr>
            <a:r>
              <a:rPr lang="en-GB" sz="2600">
                <a:solidFill>
                  <a:schemeClr val="lt1"/>
                </a:solidFill>
              </a:rPr>
              <a:t>Agriculture</a:t>
            </a:r>
            <a:r>
              <a:rPr lang="en-GB" sz="2600" b="0" i="0" u="none" strike="noStrike" cap="none">
                <a:solidFill>
                  <a:schemeClr val="lt1"/>
                </a:solidFill>
                <a:latin typeface="Arial"/>
                <a:ea typeface="Arial"/>
                <a:cs typeface="Arial"/>
                <a:sym typeface="Arial"/>
              </a:rPr>
              <a:t> | </a:t>
            </a:r>
            <a:r>
              <a:rPr lang="en-GB" sz="2600">
                <a:solidFill>
                  <a:schemeClr val="lt1"/>
                </a:solidFill>
              </a:rPr>
              <a:t>Cultivating Operational Efficiency in MyLand</a:t>
            </a:r>
            <a:endParaRPr sz="2600" b="0"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600"/>
              <a:buFont typeface="Arial"/>
              <a:buNone/>
            </a:pPr>
            <a:r>
              <a:rPr lang="en-GB" sz="2600" b="0" i="0" u="none" strike="noStrike" cap="none">
                <a:solidFill>
                  <a:schemeClr val="lt1"/>
                </a:solidFill>
                <a:latin typeface="Arial"/>
                <a:ea typeface="Arial"/>
                <a:cs typeface="Arial"/>
                <a:sym typeface="Arial"/>
              </a:rPr>
              <a:t>SoftHouse Group Project Summary</a:t>
            </a:r>
            <a:endParaRPr sz="2600" b="0" i="0" u="none" strike="noStrike" cap="none">
              <a:solidFill>
                <a:schemeClr val="lt1"/>
              </a:solidFill>
              <a:latin typeface="Arial"/>
              <a:ea typeface="Arial"/>
              <a:cs typeface="Arial"/>
              <a:sym typeface="Arial"/>
            </a:endParaRPr>
          </a:p>
        </p:txBody>
      </p:sp>
      <p:pic>
        <p:nvPicPr>
          <p:cNvPr id="98" name="Google Shape;98;p1"/>
          <p:cNvPicPr preferRelativeResize="0"/>
          <p:nvPr/>
        </p:nvPicPr>
        <p:blipFill>
          <a:blip r:embed="rId3">
            <a:alphaModFix/>
          </a:blip>
          <a:stretch>
            <a:fillRect/>
          </a:stretch>
        </p:blipFill>
        <p:spPr>
          <a:xfrm>
            <a:off x="9828775" y="594275"/>
            <a:ext cx="1717600" cy="3692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66E8155F8332498C1FAF8685BBBA99" ma:contentTypeVersion="12" ma:contentTypeDescription="Create a new document." ma:contentTypeScope="" ma:versionID="b605d23929564661952e0309b28394da">
  <xsd:schema xmlns:xsd="http://www.w3.org/2001/XMLSchema" xmlns:xs="http://www.w3.org/2001/XMLSchema" xmlns:p="http://schemas.microsoft.com/office/2006/metadata/properties" xmlns:ns2="7b1ccb0f-7037-48ee-a794-05d35035d6b9" xmlns:ns3="e38c5177-8da2-4f16-a544-f79730a6828b" targetNamespace="http://schemas.microsoft.com/office/2006/metadata/properties" ma:root="true" ma:fieldsID="7f167e37a1ef5f282ee642fcd23255a8" ns2:_="" ns3:_="">
    <xsd:import namespace="7b1ccb0f-7037-48ee-a794-05d35035d6b9"/>
    <xsd:import namespace="e38c5177-8da2-4f16-a544-f79730a6828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1ccb0f-7037-48ee-a794-05d35035d6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29110fd-4057-4319-bf99-36f9ee5a313c"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38c5177-8da2-4f16-a544-f79730a6828b"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cc50a9d-dd19-4c14-bb6d-c2e2cea0bfb8}" ma:internalName="TaxCatchAll" ma:showField="CatchAllData" ma:web="e38c5177-8da2-4f16-a544-f79730a682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1ccb0f-7037-48ee-a794-05d35035d6b9">
      <Terms xmlns="http://schemas.microsoft.com/office/infopath/2007/PartnerControls"/>
    </lcf76f155ced4ddcb4097134ff3c332f>
    <TaxCatchAll xmlns="e38c5177-8da2-4f16-a544-f79730a6828b" xsi:nil="true"/>
  </documentManagement>
</p:properties>
</file>

<file path=customXml/itemProps1.xml><?xml version="1.0" encoding="utf-8"?>
<ds:datastoreItem xmlns:ds="http://schemas.openxmlformats.org/officeDocument/2006/customXml" ds:itemID="{27F12163-C7A4-458E-88DB-73DE01443D83}"/>
</file>

<file path=customXml/itemProps2.xml><?xml version="1.0" encoding="utf-8"?>
<ds:datastoreItem xmlns:ds="http://schemas.openxmlformats.org/officeDocument/2006/customXml" ds:itemID="{CCD13658-7934-44B4-A324-E5A517604D1C}"/>
</file>

<file path=customXml/itemProps3.xml><?xml version="1.0" encoding="utf-8"?>
<ds:datastoreItem xmlns:ds="http://schemas.openxmlformats.org/officeDocument/2006/customXml" ds:itemID="{6786ED23-D28B-44A2-A529-15704CC5D335}"/>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Slides>
  <Notes>1</Notes>
  <HiddenSlides>0</HiddenSlide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Office Theme</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DS</dc:creator>
  <cp:revision>12</cp:revision>
  <dcterms:created xsi:type="dcterms:W3CDTF">2024-10-15T09:08:00Z</dcterms:created>
  <dcterms:modified xsi:type="dcterms:W3CDTF">2024-11-06T14:52:00Z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0x0101006A66E8155F8332498C1FAF8685BBBA99</vt:lpwstr>
  </property>
</Properties>
</file>